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1"/>
  </p:sldMasterIdLst>
  <p:notesMasterIdLst>
    <p:notesMasterId r:id="rId17"/>
  </p:notesMasterIdLst>
  <p:handoutMasterIdLst>
    <p:handoutMasterId r:id="rId18"/>
  </p:handoutMasterIdLst>
  <p:sldIdLst>
    <p:sldId id="257" r:id="rId2"/>
    <p:sldId id="266" r:id="rId3"/>
    <p:sldId id="267" r:id="rId4"/>
    <p:sldId id="268" r:id="rId5"/>
    <p:sldId id="269" r:id="rId6"/>
    <p:sldId id="270" r:id="rId7"/>
    <p:sldId id="271" r:id="rId8"/>
    <p:sldId id="272" r:id="rId9"/>
    <p:sldId id="273" r:id="rId10"/>
    <p:sldId id="258" r:id="rId11"/>
    <p:sldId id="261" r:id="rId12"/>
    <p:sldId id="262" r:id="rId13"/>
    <p:sldId id="265" r:id="rId14"/>
    <p:sldId id="263" r:id="rId15"/>
    <p:sldId id="264" r:id="rId16"/>
  </p:sldIdLst>
  <p:sldSz cx="9144000" cy="6858000" type="screen4x3"/>
  <p:notesSz cx="6797675" cy="9874250"/>
  <p:defaultTextStyle>
    <a:defPPr>
      <a:defRPr lang="en-GB"/>
    </a:defPPr>
    <a:lvl1pPr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1pPr>
    <a:lvl2pPr marL="4572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2pPr>
    <a:lvl3pPr marL="9144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3pPr>
    <a:lvl4pPr marL="13716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4pPr>
    <a:lvl5pPr marL="18288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395"/>
    <a:srgbClr val="FF6600"/>
    <a:srgbClr val="2A6AB3"/>
    <a:srgbClr val="DF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67" autoAdjust="0"/>
    <p:restoredTop sz="90720" autoAdjust="0"/>
  </p:normalViewPr>
  <p:slideViewPr>
    <p:cSldViewPr snapToGrid="0" showGuides="1">
      <p:cViewPr>
        <p:scale>
          <a:sx n="100" d="100"/>
          <a:sy n="100" d="100"/>
        </p:scale>
        <p:origin x="-1384" y="-168"/>
      </p:cViewPr>
      <p:guideLst>
        <p:guide orient="horz" pos="603"/>
        <p:guide orient="horz" pos="299"/>
        <p:guide orient="horz" pos="2074"/>
        <p:guide orient="horz" pos="4144"/>
        <p:guide orient="horz" pos="699"/>
        <p:guide orient="horz" pos="1941"/>
        <p:guide orient="horz" pos="101"/>
        <p:guide orient="horz" pos="417"/>
        <p:guide pos="240"/>
        <p:guide pos="5520"/>
        <p:guide pos="4469"/>
        <p:guide pos="3418"/>
        <p:guide pos="2362"/>
        <p:guide pos="2879"/>
        <p:guide pos="2783"/>
        <p:guide pos="2975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handoutMaster" Target="handoutMasters/handoutMaster1.xml"/><Relationship Id="rId1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fld id="{26391C01-1D33-4C88-9C59-BD7949ED8CBF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49732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jpeg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6799263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8" name="Rectangle 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30275" y="741363"/>
            <a:ext cx="4933950" cy="369887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9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91063"/>
            <a:ext cx="4981575" cy="4438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CH" smtClean="0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0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fld id="{FE4620FC-5404-4E8D-AA15-7C685E11D267}" type="slidenum">
              <a:rPr lang="en-GB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7656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pic>
        <p:nvPicPr>
          <p:cNvPr id="17" name="Grafik 16" descr="pic_titel_1.jpg"/>
          <p:cNvPicPr>
            <a:picLocks noChangeAspect="1"/>
          </p:cNvPicPr>
          <p:nvPr userDrawn="1"/>
        </p:nvPicPr>
        <p:blipFill>
          <a:blip r:embed="rId3"/>
          <a:srcRect b="1765"/>
          <a:stretch>
            <a:fillRect/>
          </a:stretch>
        </p:blipFill>
        <p:spPr>
          <a:xfrm>
            <a:off x="-1587" y="3292475"/>
            <a:ext cx="9144000" cy="3286125"/>
          </a:xfrm>
          <a:prstGeom prst="rect">
            <a:avLst/>
          </a:prstGeom>
        </p:spPr>
      </p:pic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Grafik 13" descr="muster_logo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67575" y="152807"/>
            <a:ext cx="825879" cy="32344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9F85DD-1765-4155-BE31-DCDCF098BCB6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–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hg.jpg"/>
          <p:cNvPicPr>
            <a:picLocks noChangeAspect="1"/>
          </p:cNvPicPr>
          <p:nvPr userDrawn="1"/>
        </p:nvPicPr>
        <p:blipFill>
          <a:blip r:embed="rId2"/>
          <a:srcRect t="13959"/>
          <a:stretch>
            <a:fillRect/>
          </a:stretch>
        </p:blipFill>
        <p:spPr>
          <a:xfrm>
            <a:off x="0" y="957263"/>
            <a:ext cx="9144000" cy="567213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1528764"/>
            <a:ext cx="8382000" cy="1052512"/>
          </a:xfrm>
        </p:spPr>
        <p:txBody>
          <a:bodyPr>
            <a:normAutofit/>
          </a:bodyPr>
          <a:lstStyle>
            <a:lvl1pPr algn="l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81000" y="2620962"/>
            <a:ext cx="8382000" cy="1970088"/>
          </a:xfrm>
        </p:spPr>
        <p:txBody>
          <a:bodyPr anchor="t" anchorCtr="0">
            <a:noAutofit/>
          </a:bodyPr>
          <a:lstStyle>
            <a:lvl1pPr marL="0" indent="0">
              <a:buNone/>
              <a:defRPr sz="2000">
                <a:solidFill>
                  <a:schemeClr val="accent4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3862AB-DB0E-4AB6-A196-7A9757B5D5D5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9C2B8F2-8E09-4AC6-98B7-19679AD855BE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810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4DC03E-1051-4A9F-A814-9D467E3FC61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26CA804-C4CD-44ED-9306-9FDEDB42260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81C182-9011-41AD-B7AB-8AB2C2994CA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98229F4-D04A-4D3F-B0C5-1ADC171ACFA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48C54ED-AD98-40BC-B9DB-CFCB917B845A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C576A38-9ED5-47EA-8F4B-032E003524A9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91F31F7-A41E-4D39-81A1-53A33384BAD1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F7EB3D-6C05-42A2-B999-E4832731EF43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957263"/>
            <a:ext cx="9144000" cy="56213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jpeg"/><Relationship Id="rId1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61" name="Grafik 20" descr="footer.jpg"/>
          <p:cNvPicPr>
            <a:picLocks noChangeAspect="1"/>
          </p:cNvPicPr>
          <p:nvPr userDrawn="1"/>
        </p:nvPicPr>
        <p:blipFill>
          <a:blip r:embed="rId10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3415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957261"/>
            <a:ext cx="8382000" cy="7667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 smtClean="0"/>
              <a:t>Mastertitelformat bearbeiten</a:t>
            </a:r>
          </a:p>
        </p:txBody>
      </p:sp>
      <p:sp>
        <p:nvSpPr>
          <p:cNvPr id="13415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751013"/>
            <a:ext cx="8382000" cy="4678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9" name="Line 16"/>
          <p:cNvSpPr>
            <a:spLocks noChangeShapeType="1"/>
          </p:cNvSpPr>
          <p:nvPr userDrawn="1"/>
        </p:nvSpPr>
        <p:spPr bwMode="auto">
          <a:xfrm>
            <a:off x="2185988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0" name="Line 16"/>
          <p:cNvSpPr>
            <a:spLocks noChangeShapeType="1"/>
          </p:cNvSpPr>
          <p:nvPr userDrawn="1"/>
        </p:nvSpPr>
        <p:spPr bwMode="auto">
          <a:xfrm>
            <a:off x="7091363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32" name="Datumsplatzhalter 18"/>
          <p:cNvSpPr>
            <a:spLocks noGrp="1"/>
          </p:cNvSpPr>
          <p:nvPr>
            <p:ph type="dt" sz="half" idx="2"/>
          </p:nvPr>
        </p:nvSpPr>
        <p:spPr bwMode="auto">
          <a:xfrm>
            <a:off x="292100" y="6635750"/>
            <a:ext cx="182245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9D2B4C2A-971D-45BE-BF51-D2352592CAB5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33" name="Foliennummernplatzhalter 19"/>
          <p:cNvSpPr>
            <a:spLocks noGrp="1"/>
          </p:cNvSpPr>
          <p:nvPr>
            <p:ph type="sldNum" sz="quarter" idx="4"/>
          </p:nvPr>
        </p:nvSpPr>
        <p:spPr bwMode="auto">
          <a:xfrm>
            <a:off x="7204075" y="6635750"/>
            <a:ext cx="16383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4" name="Fußzeilenplatzhalter 20"/>
          <p:cNvSpPr>
            <a:spLocks noGrp="1"/>
          </p:cNvSpPr>
          <p:nvPr>
            <p:ph type="ftr" sz="quarter" idx="3"/>
          </p:nvPr>
        </p:nvSpPr>
        <p:spPr bwMode="auto">
          <a:xfrm>
            <a:off x="2239963" y="6635750"/>
            <a:ext cx="4773612" cy="4492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17" name="Picture 12" descr="eth_ologo"/>
          <p:cNvPicPr>
            <a:picLocks noChangeAspect="1" noChangeArrowheads="1"/>
          </p:cNvPicPr>
          <p:nvPr userDrawn="1"/>
        </p:nvPicPr>
        <p:blipFill>
          <a:blip r:embed="rId11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1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60" r:id="rId8"/>
  </p:sldLayoutIdLst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rtl="0" fontAlgn="base"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9pPr>
    </p:titleStyle>
    <p:bodyStyle>
      <a:lvl1pPr marL="361950" indent="-36195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16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42888" algn="l" rtl="0" fontAlgn="base">
        <a:lnSpc>
          <a:spcPts val="2200"/>
        </a:lnSpc>
        <a:spcBef>
          <a:spcPts val="400"/>
        </a:spcBef>
        <a:spcAft>
          <a:spcPct val="0"/>
        </a:spcAft>
        <a:buClr>
          <a:schemeClr val="accent3"/>
        </a:buClr>
        <a:buFont typeface="Wingdings" pitchFamily="16" charset="2"/>
        <a:buChar char="§"/>
        <a:defRPr sz="2000">
          <a:solidFill>
            <a:schemeClr val="tx1"/>
          </a:solidFill>
          <a:latin typeface="+mn-lt"/>
          <a:ea typeface="+mn-ea"/>
        </a:defRPr>
      </a:lvl2pPr>
      <a:lvl3pPr marL="957263" indent="-190500" algn="l" rtl="0" fontAlgn="base">
        <a:lnSpc>
          <a:spcPts val="2000"/>
        </a:lnSpc>
        <a:spcBef>
          <a:spcPts val="4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600">
          <a:solidFill>
            <a:schemeClr val="tx1"/>
          </a:solidFill>
          <a:latin typeface="+mn-lt"/>
          <a:ea typeface="+mn-ea"/>
        </a:defRPr>
      </a:lvl3pPr>
      <a:lvl4pPr marL="1343025" indent="-195263" algn="l" rtl="0" fontAlgn="base">
        <a:lnSpc>
          <a:spcPts val="1800"/>
        </a:lnSpc>
        <a:spcBef>
          <a:spcPts val="2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400">
          <a:solidFill>
            <a:schemeClr val="tx1"/>
          </a:solidFill>
          <a:latin typeface="+mn-lt"/>
          <a:ea typeface="+mn-ea"/>
        </a:defRPr>
      </a:lvl4pPr>
      <a:lvl5pPr marL="1524000" indent="-96838" algn="l" rtl="0" fontAlgn="base">
        <a:spcBef>
          <a:spcPct val="200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5pPr>
      <a:lvl6pPr marL="19812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6pPr>
      <a:lvl7pPr marL="24384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7pPr>
      <a:lvl8pPr marL="28956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8pPr>
      <a:lvl9pPr marL="33528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4" Type="http://schemas.openxmlformats.org/officeDocument/2006/relationships/image" Target="../media/image16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 descr="CdS-CdS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7533" y="1714500"/>
            <a:ext cx="4825685" cy="485140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30200" y="1109663"/>
            <a:ext cx="8572500" cy="1089025"/>
          </a:xfrm>
          <a:solidFill>
            <a:srgbClr val="FFFFFF"/>
          </a:solidFill>
        </p:spPr>
        <p:txBody>
          <a:bodyPr/>
          <a:lstStyle/>
          <a:p>
            <a:pPr algn="ctr"/>
            <a:r>
              <a:rPr lang="de-CH" smtClean="0"/>
              <a:t>Simulation of PbS Quantum Dots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81000" y="2152650"/>
            <a:ext cx="8382000" cy="641350"/>
          </a:xfrm>
          <a:solidFill>
            <a:schemeClr val="bg1"/>
          </a:solidFill>
        </p:spPr>
        <p:txBody>
          <a:bodyPr/>
          <a:lstStyle/>
          <a:p>
            <a:pPr algn="ctr"/>
            <a:r>
              <a:rPr lang="de-CH" smtClean="0"/>
              <a:t>Group Project by Matthias Dittberner and Christian Funck</a:t>
            </a:r>
          </a:p>
          <a:p>
            <a:pPr algn="ctr"/>
            <a:endParaRPr lang="de-CH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10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8" name="Bild 7" descr="r5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269" y="2540560"/>
            <a:ext cx="729130" cy="4044390"/>
          </a:xfrm>
          <a:prstGeom prst="rect">
            <a:avLst/>
          </a:prstGeom>
        </p:spPr>
      </p:pic>
      <p:pic>
        <p:nvPicPr>
          <p:cNvPr id="9" name="Bild 8" descr="r5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934" y="2591174"/>
            <a:ext cx="1059516" cy="3987426"/>
          </a:xfrm>
          <a:prstGeom prst="rect">
            <a:avLst/>
          </a:prstGeom>
        </p:spPr>
      </p:pic>
      <p:pic>
        <p:nvPicPr>
          <p:cNvPr id="10" name="Bild 9" descr="r1a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056" y="2667000"/>
            <a:ext cx="706344" cy="3873500"/>
          </a:xfrm>
          <a:prstGeom prst="rect">
            <a:avLst/>
          </a:prstGeom>
        </p:spPr>
      </p:pic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err="1" smtClean="0"/>
              <a:t>Energy</a:t>
            </a:r>
            <a:r>
              <a:rPr lang="de-CH" dirty="0" smtClean="0"/>
              <a:t> </a:t>
            </a:r>
            <a:r>
              <a:rPr lang="de-CH" dirty="0" err="1" smtClean="0"/>
              <a:t>levels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PbS</a:t>
            </a:r>
            <a:r>
              <a:rPr lang="de-CH" dirty="0" smtClean="0"/>
              <a:t> QDs</a:t>
            </a:r>
            <a:endParaRPr lang="de-CH" dirty="0"/>
          </a:p>
        </p:txBody>
      </p:sp>
      <p:sp>
        <p:nvSpPr>
          <p:cNvPr id="12" name="Inhaltsplatzhalter 2"/>
          <p:cNvSpPr>
            <a:spLocks noGrp="1"/>
          </p:cNvSpPr>
          <p:nvPr>
            <p:ph sz="half" idx="1"/>
          </p:nvPr>
        </p:nvSpPr>
        <p:spPr>
          <a:xfrm>
            <a:off x="1485900" y="1966913"/>
            <a:ext cx="1409700" cy="534987"/>
          </a:xfrm>
        </p:spPr>
        <p:txBody>
          <a:bodyPr/>
          <a:lstStyle/>
          <a:p>
            <a:pPr marL="0" indent="0">
              <a:buNone/>
            </a:pPr>
            <a:r>
              <a:rPr lang="de-CH" sz="1800" dirty="0" smtClean="0"/>
              <a:t>2nm QD</a:t>
            </a:r>
            <a:endParaRPr lang="de-CH" sz="1800" dirty="0"/>
          </a:p>
        </p:txBody>
      </p:sp>
      <p:sp>
        <p:nvSpPr>
          <p:cNvPr id="14" name="Inhaltsplatzhalter 2"/>
          <p:cNvSpPr txBox="1">
            <a:spLocks/>
          </p:cNvSpPr>
          <p:nvPr/>
        </p:nvSpPr>
        <p:spPr bwMode="auto">
          <a:xfrm>
            <a:off x="3594100" y="1954213"/>
            <a:ext cx="14097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10nm QD</a:t>
            </a:r>
            <a:endParaRPr lang="de-CH" sz="1800" dirty="0"/>
          </a:p>
        </p:txBody>
      </p:sp>
      <p:sp>
        <p:nvSpPr>
          <p:cNvPr id="15" name="Inhaltsplatzhalter 2"/>
          <p:cNvSpPr txBox="1">
            <a:spLocks/>
          </p:cNvSpPr>
          <p:nvPr/>
        </p:nvSpPr>
        <p:spPr bwMode="auto">
          <a:xfrm>
            <a:off x="5854700" y="1966913"/>
            <a:ext cx="36068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10nm QD, </a:t>
            </a:r>
            <a:r>
              <a:rPr lang="de-CH" sz="1800" dirty="0" err="1" smtClean="0"/>
              <a:t>better</a:t>
            </a:r>
            <a:r>
              <a:rPr lang="de-CH" sz="1800" dirty="0" smtClean="0"/>
              <a:t> </a:t>
            </a:r>
            <a:r>
              <a:rPr lang="de-CH" sz="1800" dirty="0" err="1" smtClean="0"/>
              <a:t>visibility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(quasi) </a:t>
            </a:r>
            <a:r>
              <a:rPr lang="de-CH" sz="1800" dirty="0" err="1" smtClean="0"/>
              <a:t>degenerate</a:t>
            </a:r>
            <a:r>
              <a:rPr lang="de-CH" sz="1800" dirty="0" smtClean="0"/>
              <a:t> </a:t>
            </a:r>
            <a:r>
              <a:rPr lang="de-CH" sz="1800" dirty="0" err="1" smtClean="0"/>
              <a:t>states</a:t>
            </a:r>
            <a:r>
              <a:rPr lang="de-CH" sz="1800" dirty="0" smtClean="0"/>
              <a:t>. </a:t>
            </a:r>
            <a:endParaRPr lang="de-CH" sz="1800" dirty="0"/>
          </a:p>
        </p:txBody>
      </p:sp>
      <p:sp>
        <p:nvSpPr>
          <p:cNvPr id="16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Band </a:t>
            </a:r>
            <a:r>
              <a:rPr lang="de-CH" sz="1800" dirty="0" err="1" smtClean="0"/>
              <a:t>edges</a:t>
            </a:r>
            <a:r>
              <a:rPr lang="de-CH" sz="1800" dirty="0" smtClean="0"/>
              <a:t>: 8 quasi </a:t>
            </a:r>
            <a:r>
              <a:rPr lang="de-CH" sz="1800" dirty="0" err="1" smtClean="0"/>
              <a:t>degenerate</a:t>
            </a:r>
            <a:r>
              <a:rPr lang="de-CH" sz="1800" dirty="0" smtClean="0"/>
              <a:t> </a:t>
            </a:r>
            <a:r>
              <a:rPr lang="de-CH" sz="1800" dirty="0" err="1" smtClean="0"/>
              <a:t>energy</a:t>
            </a:r>
            <a:r>
              <a:rPr lang="de-CH" sz="1800" dirty="0" smtClean="0"/>
              <a:t> </a:t>
            </a:r>
            <a:r>
              <a:rPr lang="de-CH" sz="1800" dirty="0" err="1" smtClean="0"/>
              <a:t>levels</a:t>
            </a:r>
            <a:r>
              <a:rPr lang="de-CH" sz="1800" dirty="0" smtClean="0"/>
              <a:t>.</a:t>
            </a:r>
            <a:endParaRPr lang="de-CH" sz="1800" dirty="0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11</a:t>
            </a:fld>
            <a:endParaRPr lang="de-DE"/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dirty="0" err="1" smtClean="0"/>
              <a:t>functions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band </a:t>
            </a:r>
            <a:r>
              <a:rPr lang="de-CH" err="1" smtClean="0"/>
              <a:t>edge</a:t>
            </a:r>
            <a:r>
              <a:rPr lang="de-CH" smtClean="0"/>
              <a:t> states, big QDs</a:t>
            </a:r>
            <a:endParaRPr lang="de-CH" dirty="0"/>
          </a:p>
        </p:txBody>
      </p:sp>
      <p:sp>
        <p:nvSpPr>
          <p:cNvPr id="11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err="1" smtClean="0"/>
              <a:t>Spherical</a:t>
            </a:r>
            <a:r>
              <a:rPr lang="de-CH" sz="1800" dirty="0" smtClean="0"/>
              <a:t> </a:t>
            </a:r>
            <a:r>
              <a:rPr lang="de-CH" sz="1800" dirty="0" err="1" smtClean="0"/>
              <a:t>shape</a:t>
            </a:r>
            <a:r>
              <a:rPr lang="de-CH" sz="1800" dirty="0"/>
              <a:t>:</a:t>
            </a:r>
            <a:r>
              <a:rPr lang="de-CH" sz="1800" dirty="0" smtClean="0"/>
              <a:t> „1S </a:t>
            </a:r>
            <a:r>
              <a:rPr lang="de-CH" sz="1800" dirty="0" err="1" smtClean="0"/>
              <a:t>orbitals</a:t>
            </a:r>
            <a:r>
              <a:rPr lang="de-CH" sz="1800" dirty="0" smtClean="0"/>
              <a:t>“</a:t>
            </a:r>
            <a:endParaRPr lang="de-CH" sz="1800" dirty="0"/>
          </a:p>
        </p:txBody>
      </p:sp>
      <p:pic>
        <p:nvPicPr>
          <p:cNvPr id="12" name="Bild 11" descr="r4CBmod6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743506"/>
            <a:ext cx="4813299" cy="4371543"/>
          </a:xfrm>
          <a:prstGeom prst="rect">
            <a:avLst/>
          </a:prstGeom>
        </p:spPr>
      </p:pic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584200" y="58023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err="1" smtClean="0"/>
              <a:t>Probability</a:t>
            </a:r>
            <a:r>
              <a:rPr lang="de-CH" sz="1800" dirty="0" smtClean="0"/>
              <a:t> </a:t>
            </a:r>
            <a:r>
              <a:rPr lang="de-CH" sz="1800" dirty="0" err="1" smtClean="0"/>
              <a:t>density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a CB </a:t>
            </a:r>
            <a:r>
              <a:rPr lang="de-CH" sz="1800" dirty="0" err="1" smtClean="0"/>
              <a:t>state</a:t>
            </a:r>
            <a:r>
              <a:rPr lang="de-CH" sz="1800" dirty="0" smtClean="0"/>
              <a:t> </a:t>
            </a:r>
            <a:r>
              <a:rPr lang="de-CH" sz="1800" dirty="0" err="1" smtClean="0"/>
              <a:t>near</a:t>
            </a:r>
            <a:r>
              <a:rPr lang="de-CH" sz="1800" dirty="0" smtClean="0"/>
              <a:t> </a:t>
            </a:r>
            <a:r>
              <a:rPr lang="de-CH" sz="1800" dirty="0" err="1" smtClean="0"/>
              <a:t>band edge</a:t>
            </a:r>
            <a:r>
              <a:rPr lang="de-CH" sz="1800" dirty="0" smtClean="0"/>
              <a:t>, </a:t>
            </a:r>
            <a:r>
              <a:rPr lang="de-CH" sz="1800" dirty="0" err="1" smtClean="0"/>
              <a:t>of</a:t>
            </a:r>
            <a:r>
              <a:rPr lang="de-CH" sz="1800" dirty="0" smtClean="0"/>
              <a:t> a 8nm QD. </a:t>
            </a:r>
            <a:endParaRPr lang="de-CH" sz="1800" dirty="0"/>
          </a:p>
        </p:txBody>
      </p:sp>
      <p:sp>
        <p:nvSpPr>
          <p:cNvPr id="14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96650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12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dirty="0" err="1" smtClean="0"/>
              <a:t>functions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higher</a:t>
            </a:r>
            <a:r>
              <a:rPr lang="de-CH" dirty="0" smtClean="0"/>
              <a:t> </a:t>
            </a:r>
            <a:r>
              <a:rPr lang="de-CH" dirty="0" err="1" smtClean="0"/>
              <a:t>modes</a:t>
            </a:r>
            <a:endParaRPr lang="de-CH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Non </a:t>
            </a:r>
            <a:r>
              <a:rPr lang="de-CH" sz="1800" dirty="0" err="1" smtClean="0"/>
              <a:t>spherical</a:t>
            </a:r>
            <a:r>
              <a:rPr lang="de-CH" sz="1800" dirty="0" smtClean="0"/>
              <a:t> </a:t>
            </a:r>
            <a:r>
              <a:rPr lang="de-CH" sz="1800" dirty="0" err="1" smtClean="0"/>
              <a:t>shapes</a:t>
            </a:r>
            <a:r>
              <a:rPr lang="de-CH" sz="1800" dirty="0" smtClean="0"/>
              <a:t>: </a:t>
            </a:r>
            <a:r>
              <a:rPr lang="de-CH" sz="1800" dirty="0" err="1" smtClean="0"/>
              <a:t>Probability</a:t>
            </a:r>
            <a:r>
              <a:rPr lang="de-CH" sz="1800" dirty="0" smtClean="0"/>
              <a:t> </a:t>
            </a:r>
            <a:r>
              <a:rPr lang="de-CH" sz="1800" dirty="0" err="1" smtClean="0"/>
              <a:t>density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CB </a:t>
            </a:r>
            <a:r>
              <a:rPr lang="de-CH" sz="1800" dirty="0" err="1" smtClean="0"/>
              <a:t>modes</a:t>
            </a:r>
            <a:r>
              <a:rPr lang="de-CH" sz="1800" dirty="0" smtClean="0"/>
              <a:t> 10, 14, 20. </a:t>
            </a:r>
            <a:endParaRPr lang="de-CH" sz="1800" dirty="0"/>
          </a:p>
        </p:txBody>
      </p:sp>
      <p:pic>
        <p:nvPicPr>
          <p:cNvPr id="9" name="Bild 8" descr="r4CBmod1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330" y="2095500"/>
            <a:ext cx="3853906" cy="2895600"/>
          </a:xfrm>
          <a:prstGeom prst="rect">
            <a:avLst/>
          </a:prstGeom>
        </p:spPr>
      </p:pic>
      <p:pic>
        <p:nvPicPr>
          <p:cNvPr id="10" name="Bild 9" descr="r4CBmod1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600" y="2019300"/>
            <a:ext cx="3805192" cy="3086100"/>
          </a:xfrm>
          <a:prstGeom prst="rect">
            <a:avLst/>
          </a:prstGeom>
        </p:spPr>
      </p:pic>
      <p:pic>
        <p:nvPicPr>
          <p:cNvPr id="11" name="Bild 10" descr="r4CBmod20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536" y="2184400"/>
            <a:ext cx="3627664" cy="2730500"/>
          </a:xfrm>
          <a:prstGeom prst="rect">
            <a:avLst/>
          </a:prstGeom>
        </p:spPr>
      </p:pic>
      <p:sp>
        <p:nvSpPr>
          <p:cNvPr id="13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621558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err="1" smtClean="0"/>
              <a:t>functions</a:t>
            </a:r>
            <a:r>
              <a:rPr lang="de-CH" smtClean="0"/>
              <a:t> for</a:t>
            </a:r>
            <a:r>
              <a:rPr lang="de-CH"/>
              <a:t> </a:t>
            </a:r>
            <a:r>
              <a:rPr lang="de-CH" smtClean="0"/>
              <a:t>small QDs</a:t>
            </a:r>
            <a:endParaRPr lang="de-CH" dirty="0"/>
          </a:p>
        </p:txBody>
      </p:sp>
      <p:pic>
        <p:nvPicPr>
          <p:cNvPr id="9" name="Bild 8" descr="r1VBmod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1537310"/>
            <a:ext cx="5672378" cy="5320690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712787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smtClean="0"/>
              <a:t>Near band edge states: spherical symmetry of wave fn is lost for some states.</a:t>
            </a:r>
          </a:p>
          <a:p>
            <a:pPr marL="0" indent="0">
              <a:buFont typeface="Wingdings" pitchFamily="16" charset="2"/>
              <a:buNone/>
            </a:pPr>
            <a:r>
              <a:rPr lang="de-CH" sz="1800" smtClean="0"/>
              <a:t>Close to reality?</a:t>
            </a:r>
          </a:p>
        </p:txBody>
      </p:sp>
      <p:sp>
        <p:nvSpPr>
          <p:cNvPr id="10" name="Rechteck 9"/>
          <p:cNvSpPr/>
          <p:nvPr/>
        </p:nvSpPr>
        <p:spPr>
          <a:xfrm>
            <a:off x="2432868" y="5799475"/>
            <a:ext cx="4506863" cy="774571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r>
              <a:rPr lang="de-CH"/>
              <a:t>Probability density for CB mode 3 of a 2nm QD</a:t>
            </a:r>
            <a:r>
              <a:rPr lang="de-CH" smtClean="0"/>
              <a:t>.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52205296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 descr="r2.5v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072" y="-177800"/>
            <a:ext cx="4888928" cy="7327900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14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  <a:solidFill>
            <a:schemeClr val="bg1"/>
          </a:solidFill>
        </p:spPr>
        <p:txBody>
          <a:bodyPr/>
          <a:lstStyle/>
          <a:p>
            <a:r>
              <a:rPr lang="de-CH" dirty="0" err="1" smtClean="0"/>
              <a:t>Energy</a:t>
            </a:r>
            <a:r>
              <a:rPr lang="de-CH" dirty="0" smtClean="0"/>
              <a:t> </a:t>
            </a:r>
            <a:r>
              <a:rPr lang="de-CH" dirty="0" err="1" smtClean="0"/>
              <a:t>levels</a:t>
            </a:r>
            <a:r>
              <a:rPr lang="de-CH" dirty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dirty="0" err="1" smtClean="0"/>
              <a:t>electric</a:t>
            </a:r>
            <a:r>
              <a:rPr lang="de-CH" dirty="0" smtClean="0"/>
              <a:t> </a:t>
            </a:r>
            <a:r>
              <a:rPr lang="de-CH" dirty="0" err="1" smtClean="0"/>
              <a:t>field</a:t>
            </a:r>
            <a:endParaRPr lang="de-CH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3644900" cy="4497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err="1" smtClean="0"/>
              <a:t>Energy</a:t>
            </a:r>
            <a:r>
              <a:rPr lang="de-CH" sz="1800" dirty="0" smtClean="0"/>
              <a:t> </a:t>
            </a:r>
            <a:r>
              <a:rPr lang="de-CH" sz="1800" dirty="0" err="1" smtClean="0"/>
              <a:t>levels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a 5nm QD </a:t>
            </a:r>
            <a:r>
              <a:rPr lang="de-CH" sz="1800" dirty="0" err="1" smtClean="0"/>
              <a:t>plotted</a:t>
            </a:r>
            <a:r>
              <a:rPr lang="de-CH" sz="1800" dirty="0" smtClean="0"/>
              <a:t> </a:t>
            </a:r>
            <a:r>
              <a:rPr lang="de-CH" sz="1800" dirty="0" err="1" smtClean="0"/>
              <a:t>against</a:t>
            </a:r>
            <a:r>
              <a:rPr lang="de-CH" sz="1800" dirty="0" smtClean="0"/>
              <a:t> </a:t>
            </a:r>
            <a:r>
              <a:rPr lang="de-CH" sz="1800" dirty="0" err="1" smtClean="0"/>
              <a:t>applied</a:t>
            </a:r>
            <a:r>
              <a:rPr lang="de-CH" sz="1800" dirty="0" smtClean="0"/>
              <a:t> </a:t>
            </a:r>
            <a:r>
              <a:rPr lang="de-CH" sz="1800" dirty="0" err="1" smtClean="0"/>
              <a:t>electric</a:t>
            </a:r>
            <a:r>
              <a:rPr lang="de-CH" sz="1800" dirty="0" smtClean="0"/>
              <a:t> </a:t>
            </a:r>
            <a:r>
              <a:rPr lang="de-CH" sz="1800" dirty="0" err="1" smtClean="0"/>
              <a:t>field</a:t>
            </a:r>
            <a:r>
              <a:rPr lang="de-CH" sz="1800" dirty="0" smtClean="0"/>
              <a:t>.</a:t>
            </a:r>
          </a:p>
          <a:p>
            <a:pPr marL="0" indent="0">
              <a:buFont typeface="Wingdings" pitchFamily="16" charset="2"/>
              <a:buNone/>
            </a:pPr>
            <a:endParaRPr lang="de-CH" sz="1800" dirty="0" smtClean="0"/>
          </a:p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Band </a:t>
            </a:r>
            <a:r>
              <a:rPr lang="de-CH" sz="1800" dirty="0" err="1" smtClean="0"/>
              <a:t>gap</a:t>
            </a:r>
            <a:r>
              <a:rPr lang="de-CH" sz="1800" dirty="0" smtClean="0"/>
              <a:t> </a:t>
            </a:r>
            <a:r>
              <a:rPr lang="de-CH" sz="1800" dirty="0" err="1" smtClean="0"/>
              <a:t>gets</a:t>
            </a:r>
            <a:r>
              <a:rPr lang="de-CH" sz="1800" dirty="0" smtClean="0"/>
              <a:t> </a:t>
            </a:r>
            <a:r>
              <a:rPr lang="de-CH" sz="1800" dirty="0" err="1" smtClean="0"/>
              <a:t>smaller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</a:t>
            </a:r>
            <a:r>
              <a:rPr lang="de-CH" sz="1800" dirty="0" err="1" smtClean="0"/>
              <a:t>higher</a:t>
            </a:r>
            <a:r>
              <a:rPr lang="de-CH" sz="1800" dirty="0" smtClean="0"/>
              <a:t> </a:t>
            </a:r>
            <a:r>
              <a:rPr lang="de-CH" sz="1800" dirty="0" err="1" smtClean="0"/>
              <a:t>fields</a:t>
            </a:r>
            <a:r>
              <a:rPr lang="de-CH" sz="1800" dirty="0" smtClean="0"/>
              <a:t>.</a:t>
            </a:r>
          </a:p>
          <a:p>
            <a:pPr marL="0" indent="0">
              <a:buFont typeface="Wingdings" pitchFamily="16" charset="2"/>
              <a:buNone/>
            </a:pPr>
            <a:endParaRPr lang="de-CH" sz="1800" dirty="0"/>
          </a:p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8-fold </a:t>
            </a:r>
            <a:r>
              <a:rPr lang="de-CH" sz="1800" dirty="0" err="1" smtClean="0"/>
              <a:t>degeneracy</a:t>
            </a:r>
            <a:r>
              <a:rPr lang="de-CH" sz="1800" dirty="0" smtClean="0"/>
              <a:t> </a:t>
            </a:r>
            <a:r>
              <a:rPr lang="de-CH" sz="1800" dirty="0" err="1" smtClean="0"/>
              <a:t>of</a:t>
            </a:r>
            <a:r>
              <a:rPr lang="de-CH" sz="1800" dirty="0" smtClean="0"/>
              <a:t> band </a:t>
            </a:r>
            <a:r>
              <a:rPr lang="de-CH" sz="1800" dirty="0" err="1" smtClean="0"/>
              <a:t>edge</a:t>
            </a:r>
            <a:r>
              <a:rPr lang="de-CH" sz="1800" dirty="0" smtClean="0"/>
              <a:t> </a:t>
            </a:r>
            <a:r>
              <a:rPr lang="de-CH" sz="1800" dirty="0" err="1" smtClean="0"/>
              <a:t>states</a:t>
            </a:r>
            <a:r>
              <a:rPr lang="de-CH" sz="1800" dirty="0" smtClean="0"/>
              <a:t> </a:t>
            </a:r>
            <a:r>
              <a:rPr lang="de-CH" sz="1800" dirty="0" err="1" smtClean="0"/>
              <a:t>is</a:t>
            </a:r>
            <a:r>
              <a:rPr lang="de-CH" sz="1800" dirty="0" smtClean="0"/>
              <a:t> lost (</a:t>
            </a:r>
            <a:r>
              <a:rPr lang="de-CH" sz="1800" dirty="0" err="1" smtClean="0"/>
              <a:t>twofold</a:t>
            </a:r>
            <a:r>
              <a:rPr lang="de-CH" sz="1800" dirty="0" smtClean="0"/>
              <a:t> </a:t>
            </a:r>
            <a:r>
              <a:rPr lang="de-CH" sz="1800" dirty="0" err="1" smtClean="0"/>
              <a:t>degenerate</a:t>
            </a:r>
            <a:r>
              <a:rPr lang="de-CH" sz="1800" dirty="0" smtClean="0"/>
              <a:t> </a:t>
            </a:r>
            <a:r>
              <a:rPr lang="de-CH" sz="1800" dirty="0" err="1" smtClean="0"/>
              <a:t>states</a:t>
            </a:r>
            <a:r>
              <a:rPr lang="de-CH" sz="1800" dirty="0" smtClean="0"/>
              <a:t> </a:t>
            </a:r>
            <a:r>
              <a:rPr lang="de-CH" sz="1800" dirty="0" err="1" smtClean="0"/>
              <a:t>remain</a:t>
            </a:r>
            <a:r>
              <a:rPr lang="de-CH" sz="1800" dirty="0" smtClean="0"/>
              <a:t>).</a:t>
            </a:r>
          </a:p>
        </p:txBody>
      </p:sp>
      <p:sp>
        <p:nvSpPr>
          <p:cNvPr id="10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986316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15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err="1" smtClean="0"/>
              <a:t>functions</a:t>
            </a:r>
            <a:r>
              <a:rPr lang="de-CH" smtClean="0"/>
              <a:t> and electric field</a:t>
            </a:r>
            <a:endParaRPr lang="de-CH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1093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smtClean="0"/>
              <a:t>Shift of wavefunction, depending on hole-like resp. electron-like character, to the left or right.</a:t>
            </a:r>
            <a:endParaRPr lang="de-CH" sz="1800" dirty="0"/>
          </a:p>
        </p:txBody>
      </p:sp>
      <p:pic>
        <p:nvPicPr>
          <p:cNvPr id="9" name="Bild 8" descr="r2.5v0.2V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12" y="2555543"/>
            <a:ext cx="5324268" cy="4007515"/>
          </a:xfrm>
          <a:prstGeom prst="rect">
            <a:avLst/>
          </a:prstGeom>
        </p:spPr>
      </p:pic>
      <p:pic>
        <p:nvPicPr>
          <p:cNvPr id="10" name="Bild 9" descr="r2.5v0.2C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083" y="2686902"/>
            <a:ext cx="4848917" cy="3643196"/>
          </a:xfrm>
          <a:prstGeom prst="rect">
            <a:avLst/>
          </a:prstGeom>
        </p:spPr>
      </p:pic>
      <p:sp>
        <p:nvSpPr>
          <p:cNvPr id="11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7489067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93700" y="830263"/>
            <a:ext cx="8382000" cy="1089025"/>
          </a:xfrm>
        </p:spPr>
        <p:txBody>
          <a:bodyPr/>
          <a:lstStyle/>
          <a:p>
            <a:r>
              <a:rPr lang="de-DE" smtClean="0"/>
              <a:t>Overview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81000" y="1511300"/>
            <a:ext cx="8509000" cy="5003800"/>
          </a:xfrm>
        </p:spPr>
        <p:txBody>
          <a:bodyPr>
            <a:normAutofit lnSpcReduction="10000"/>
          </a:bodyPr>
          <a:lstStyle/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MATLAB Toolbox for QD-Simulations with OMEN</a:t>
            </a:r>
          </a:p>
          <a:p>
            <a:pPr marL="971550" lvl="1" indent="-342900">
              <a:lnSpc>
                <a:spcPct val="150000"/>
              </a:lnSpc>
              <a:buFont typeface="Arial"/>
              <a:buChar char="•"/>
            </a:pPr>
            <a:r>
              <a:rPr lang="de-DE"/>
              <a:t>General idea</a:t>
            </a:r>
          </a:p>
          <a:p>
            <a:pPr marL="971550" lvl="1" indent="-342900">
              <a:lnSpc>
                <a:spcPct val="150000"/>
              </a:lnSpc>
              <a:buFont typeface="Arial"/>
              <a:buChar char="•"/>
            </a:pPr>
            <a:r>
              <a:rPr lang="de-DE"/>
              <a:t>Demo</a:t>
            </a:r>
            <a:endParaRPr lang="de-DE" smtClean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PbS QD Simulations with OMEN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Simulation Data: </a:t>
            </a:r>
          </a:p>
          <a:p>
            <a:pPr marL="971550" lvl="1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Analysis</a:t>
            </a:r>
          </a:p>
          <a:p>
            <a:pPr marL="971550" lvl="1" indent="-342900">
              <a:lnSpc>
                <a:spcPct val="150000"/>
              </a:lnSpc>
              <a:buFont typeface="Arial"/>
              <a:buChar char="•"/>
            </a:pPr>
            <a:r>
              <a:rPr lang="de-DE"/>
              <a:t>Comparison with experimental data</a:t>
            </a:r>
            <a:endParaRPr lang="de-DE" smtClean="0"/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 smtClean="0"/>
              <a:t>Poster</a:t>
            </a:r>
          </a:p>
          <a:p>
            <a:pPr marL="342900" indent="-342900">
              <a:lnSpc>
                <a:spcPct val="150000"/>
              </a:lnSpc>
              <a:buFont typeface="Arial"/>
              <a:buChar char="•"/>
            </a:pPr>
            <a:r>
              <a:rPr lang="de-DE"/>
              <a:t>Documentation</a:t>
            </a:r>
            <a:endParaRPr lang="de-DE" smtClean="0"/>
          </a:p>
          <a:p>
            <a:pPr marL="342900" indent="-342900">
              <a:buFont typeface="Arial"/>
              <a:buChar char="•"/>
            </a:pP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60303094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000" y="639763"/>
            <a:ext cx="8382000" cy="1089025"/>
          </a:xfrm>
        </p:spPr>
        <p:txBody>
          <a:bodyPr/>
          <a:lstStyle/>
          <a:p>
            <a:r>
              <a:rPr lang="de-DE" smtClean="0"/>
              <a:t>TOM: Toolbox for OMEN in MATLAB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93700" y="1574800"/>
            <a:ext cx="8382000" cy="4737100"/>
          </a:xfrm>
        </p:spPr>
        <p:txBody>
          <a:bodyPr>
            <a:normAutofit lnSpcReduction="10000"/>
          </a:bodyPr>
          <a:lstStyle/>
          <a:p>
            <a:r>
              <a:rPr lang="de-DE" smtClean="0"/>
              <a:t>Simulation: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Starting simulations intuitively and efficiently via GUI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Automatically generate different parameter combinations</a:t>
            </a:r>
          </a:p>
          <a:p>
            <a:endParaRPr lang="de-DE"/>
          </a:p>
          <a:p>
            <a:r>
              <a:rPr lang="de-DE" smtClean="0"/>
              <a:t>Managing the simulation data: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Overview over previous simulations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Filtering, deleting etc. possible</a:t>
            </a:r>
          </a:p>
          <a:p>
            <a:endParaRPr lang="de-DE"/>
          </a:p>
          <a:p>
            <a:r>
              <a:rPr lang="de-DE" smtClean="0"/>
              <a:t>Visualisation of simulation data</a:t>
            </a:r>
          </a:p>
          <a:p>
            <a:pPr marL="342900" indent="-342900">
              <a:buFont typeface="Arial"/>
              <a:buChar char="•"/>
            </a:pPr>
            <a:r>
              <a:rPr lang="de-DE" smtClean="0"/>
              <a:t>Different functions for plotting (wave functions, energy levels...)</a:t>
            </a:r>
          </a:p>
          <a:p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4196775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381000" y="639763"/>
            <a:ext cx="8382000" cy="1089025"/>
          </a:xfrm>
        </p:spPr>
        <p:txBody>
          <a:bodyPr/>
          <a:lstStyle/>
          <a:p>
            <a:r>
              <a:rPr lang="de-DE" smtClean="0"/>
              <a:t>TOM: Toolbox for OMEN in MATLAB</a:t>
            </a:r>
            <a:endParaRPr lang="de-DE"/>
          </a:p>
        </p:txBody>
      </p:sp>
      <p:sp>
        <p:nvSpPr>
          <p:cNvPr id="9" name="Untertitel 2"/>
          <p:cNvSpPr>
            <a:spLocks noGrp="1"/>
          </p:cNvSpPr>
          <p:nvPr>
            <p:ph type="subTitle" idx="1"/>
          </p:nvPr>
        </p:nvSpPr>
        <p:spPr>
          <a:xfrm>
            <a:off x="393700" y="1422400"/>
            <a:ext cx="8382000" cy="4737100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r>
              <a:rPr lang="de-DE"/>
              <a:t>Easy to use</a:t>
            </a:r>
            <a:endParaRPr lang="de-DE" smtClean="0"/>
          </a:p>
          <a:p>
            <a:pPr marL="342900" indent="-342900">
              <a:buFont typeface="Arial"/>
              <a:buChar char="•"/>
            </a:pPr>
            <a:r>
              <a:rPr lang="de-DE"/>
              <a:t>W</a:t>
            </a:r>
            <a:r>
              <a:rPr lang="de-DE" smtClean="0"/>
              <a:t>ell documented</a:t>
            </a:r>
            <a:endParaRPr lang="de-DE"/>
          </a:p>
          <a:p>
            <a:pPr marL="342900" indent="-342900">
              <a:buFont typeface="Arial"/>
              <a:buChar char="•"/>
            </a:pPr>
            <a:r>
              <a:rPr lang="de-DE"/>
              <a:t>Generic and clear structure: additional functionality can easily be added (new simulation parameters, plotting functions...).</a:t>
            </a:r>
          </a:p>
          <a:p>
            <a:pPr marL="342900" indent="-342900">
              <a:buFont typeface="Arial"/>
              <a:buChar char="•"/>
            </a:pPr>
            <a:endParaRPr lang="de-DE"/>
          </a:p>
          <a:p>
            <a:pPr marL="342900" indent="-342900">
              <a:buFont typeface="Arial"/>
              <a:buChar char="•"/>
            </a:pPr>
            <a:r>
              <a:rPr lang="de-DE"/>
              <a:t>Short Demo with some principal features</a:t>
            </a:r>
          </a:p>
        </p:txBody>
      </p:sp>
    </p:spTree>
    <p:extLst>
      <p:ext uri="{BB962C8B-B14F-4D97-AF65-F5344CB8AC3E}">
        <p14:creationId xmlns:p14="http://schemas.microsoft.com/office/powerpoint/2010/main" val="336477251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/>
          <a:lstStyle/>
          <a:p>
            <a:r>
              <a:rPr lang="de-DE"/>
              <a:t>Simulation of PbS QDs with OMEN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Untertitel 2"/>
          <p:cNvSpPr>
            <a:spLocks noGrp="1"/>
          </p:cNvSpPr>
          <p:nvPr>
            <p:ph type="subTitle" idx="1"/>
          </p:nvPr>
        </p:nvSpPr>
        <p:spPr>
          <a:xfrm>
            <a:off x="393700" y="1422400"/>
            <a:ext cx="8382000" cy="4737100"/>
          </a:xfrm>
        </p:spPr>
        <p:txBody>
          <a:bodyPr>
            <a:normAutofit/>
          </a:bodyPr>
          <a:lstStyle/>
          <a:p>
            <a:r>
              <a:rPr lang="de-DE"/>
              <a:t>PbS structures can now be simulated with OMEN</a:t>
            </a:r>
          </a:p>
          <a:p>
            <a:r>
              <a:rPr lang="de-DE"/>
              <a:t>(Tight-binding parameters from Craig Lent-Paper)</a:t>
            </a:r>
          </a:p>
          <a:p>
            <a:endParaRPr lang="de-DE"/>
          </a:p>
          <a:p>
            <a:r>
              <a:rPr lang="de-DE"/>
              <a:t>Things to note for PbS QD simulations: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Computing resources: PbS uses </a:t>
            </a:r>
            <a:r>
              <a:rPr lang="de-DE" i="1"/>
              <a:t>much</a:t>
            </a:r>
            <a:r>
              <a:rPr lang="de-DE"/>
              <a:t> more resources compared to CdS-CdSe (memory and duration). Reasons:</a:t>
            </a:r>
          </a:p>
          <a:p>
            <a:pPr marL="971550" lvl="1" indent="-342900">
              <a:buFont typeface="Arial"/>
              <a:buChar char="•"/>
            </a:pPr>
            <a:r>
              <a:rPr lang="de-DE"/>
              <a:t>Number of orbitals (18 for PbS vs 5 for CdS-CdSe)</a:t>
            </a:r>
          </a:p>
          <a:p>
            <a:pPr marL="971550" lvl="1" indent="-342900">
              <a:buFont typeface="Arial"/>
              <a:buChar char="•"/>
            </a:pPr>
            <a:r>
              <a:rPr lang="de-DE"/>
              <a:t>Number of modes (see below)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More modes have to be simulated, due to high degeneracy of the energy levels.</a:t>
            </a:r>
          </a:p>
          <a:p>
            <a:pPr marL="342900" indent="-342900">
              <a:buFont typeface="Arial"/>
              <a:buChar char="•"/>
            </a:pPr>
            <a:endParaRPr lang="de-DE"/>
          </a:p>
          <a:p>
            <a:endParaRPr lang="de-DE"/>
          </a:p>
          <a:p>
            <a:pPr marL="342900" indent="-342900">
              <a:buFont typeface="Arial"/>
              <a:buChar char="•"/>
            </a:pP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5003415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/>
          <a:lstStyle/>
          <a:p>
            <a:r>
              <a:rPr lang="de-DE"/>
              <a:t>Analysis of Simulation Data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393700" y="1422400"/>
            <a:ext cx="8382000" cy="4737100"/>
          </a:xfrm>
        </p:spPr>
        <p:txBody>
          <a:bodyPr>
            <a:normAutofit/>
          </a:bodyPr>
          <a:lstStyle/>
          <a:p>
            <a:r>
              <a:rPr lang="de-DE"/>
              <a:t>Simulated QDs: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Radius between 0.5 and 5 nm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Electric fields up to 2V/nm</a:t>
            </a:r>
          </a:p>
          <a:p>
            <a:pPr marL="342900" indent="-342900">
              <a:buFont typeface="Arial"/>
              <a:buChar char="•"/>
            </a:pPr>
            <a:r>
              <a:rPr lang="de-DE"/>
              <a:t>20 modes for CB and VB respectively</a:t>
            </a:r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9067798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/>
          <a:lstStyle/>
          <a:p>
            <a:r>
              <a:rPr lang="de-DE"/>
              <a:t>Band gap: dependence on size of QD</a:t>
            </a:r>
          </a:p>
        </p:txBody>
      </p:sp>
      <p:sp>
        <p:nvSpPr>
          <p:cNvPr id="8" name="Untertitel 2"/>
          <p:cNvSpPr>
            <a:spLocks noGrp="1"/>
          </p:cNvSpPr>
          <p:nvPr>
            <p:ph type="subTitle" idx="1"/>
          </p:nvPr>
        </p:nvSpPr>
        <p:spPr>
          <a:xfrm>
            <a:off x="393700" y="1422400"/>
            <a:ext cx="2362200" cy="4737100"/>
          </a:xfrm>
        </p:spPr>
        <p:txBody>
          <a:bodyPr>
            <a:normAutofit/>
          </a:bodyPr>
          <a:lstStyle/>
          <a:p>
            <a:pPr marL="342900" indent="-342900">
              <a:buFont typeface="Arial"/>
              <a:buChar char="•"/>
            </a:pPr>
            <a:endParaRPr lang="de-DE"/>
          </a:p>
          <a:p>
            <a:endParaRPr lang="de-DE"/>
          </a:p>
          <a:p>
            <a:pPr marL="342900" indent="-342900">
              <a:buFont typeface="Arial"/>
              <a:buChar char="•"/>
            </a:pPr>
            <a:endParaRPr lang="de-DE"/>
          </a:p>
        </p:txBody>
      </p:sp>
      <p:pic>
        <p:nvPicPr>
          <p:cNvPr id="9" name="Bild 8" descr="BandgapVsRadius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0700" y="1485900"/>
            <a:ext cx="6464300" cy="4978400"/>
          </a:xfrm>
          <a:prstGeom prst="rect">
            <a:avLst/>
          </a:prstGeom>
        </p:spPr>
      </p:pic>
      <p:sp>
        <p:nvSpPr>
          <p:cNvPr id="10" name="Untertitel 2"/>
          <p:cNvSpPr txBox="1">
            <a:spLocks/>
          </p:cNvSpPr>
          <p:nvPr/>
        </p:nvSpPr>
        <p:spPr bwMode="auto">
          <a:xfrm>
            <a:off x="190500" y="1524000"/>
            <a:ext cx="3390900" cy="4737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285750" indent="-285750">
              <a:buFont typeface="Arial"/>
              <a:buChar char="•"/>
            </a:pPr>
            <a:r>
              <a:rPr lang="de-DE" sz="1800"/>
              <a:t>1/r</a:t>
            </a:r>
            <a:r>
              <a:rPr lang="de-DE" sz="1800" baseline="30000"/>
              <a:t>2</a:t>
            </a:r>
            <a:r>
              <a:rPr lang="de-DE" sz="1800"/>
              <a:t> –fit: estimated bulk band gap ~0.42 eV:</a:t>
            </a:r>
            <a:br>
              <a:rPr lang="de-DE" sz="1800"/>
            </a:br>
            <a:r>
              <a:rPr lang="de-DE" sz="1800"/>
              <a:t>Too big compared to the experimental value of 0.37eV</a:t>
            </a:r>
          </a:p>
          <a:p>
            <a:pPr marL="285750" indent="-285750">
              <a:buFont typeface="Arial"/>
              <a:buChar char="•"/>
            </a:pPr>
            <a:r>
              <a:rPr lang="de-DE" sz="1800"/>
              <a:t>Deviation from 1/r</a:t>
            </a:r>
            <a:r>
              <a:rPr lang="de-DE" sz="1800" baseline="30000"/>
              <a:t>2</a:t>
            </a:r>
            <a:r>
              <a:rPr lang="de-DE" sz="1800"/>
              <a:t> dependence for small QDs</a:t>
            </a:r>
          </a:p>
          <a:p>
            <a:endParaRPr lang="de-DE" sz="1800"/>
          </a:p>
        </p:txBody>
      </p:sp>
    </p:spTree>
    <p:extLst>
      <p:ext uri="{BB962C8B-B14F-4D97-AF65-F5344CB8AC3E}">
        <p14:creationId xmlns:p14="http://schemas.microsoft.com/office/powerpoint/2010/main" val="1932638747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8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>
            <a:normAutofit fontScale="90000"/>
          </a:bodyPr>
          <a:lstStyle/>
          <a:p>
            <a:r>
              <a:rPr lang="de-DE"/>
              <a:t>Band gap: comparison with experimental data</a:t>
            </a:r>
          </a:p>
        </p:txBody>
      </p:sp>
      <p:sp>
        <p:nvSpPr>
          <p:cNvPr id="8" name="Untertitel 2"/>
          <p:cNvSpPr txBox="1">
            <a:spLocks/>
          </p:cNvSpPr>
          <p:nvPr/>
        </p:nvSpPr>
        <p:spPr bwMode="auto">
          <a:xfrm>
            <a:off x="584200" y="1498600"/>
            <a:ext cx="7950200" cy="2273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de-DE" sz="1800"/>
              <a:t>Generally: Correct tendency, but simulated band gap much smaller than suggested by absorption spectra of PbS QDs. Possible reasons:</a:t>
            </a:r>
          </a:p>
          <a:p>
            <a:endParaRPr lang="de-DE" sz="1800"/>
          </a:p>
          <a:p>
            <a:pPr marL="342900" indent="-342900">
              <a:buFont typeface="Arial"/>
              <a:buChar char="•"/>
            </a:pPr>
            <a:r>
              <a:rPr lang="de-DE" sz="1800"/>
              <a:t>Real QDs are not perfect: impurities, non uniform size ...</a:t>
            </a:r>
          </a:p>
          <a:p>
            <a:pPr marL="342900" indent="-342900">
              <a:buFont typeface="Arial"/>
              <a:buChar char="•"/>
            </a:pPr>
            <a:r>
              <a:rPr lang="de-DE" sz="1800"/>
              <a:t>Simulation parameters</a:t>
            </a:r>
          </a:p>
          <a:p>
            <a:pPr marL="342900" indent="-342900">
              <a:buFont typeface="Arial"/>
              <a:buChar char="•"/>
            </a:pPr>
            <a:r>
              <a:rPr lang="de-DE" sz="1800"/>
              <a:t>Size: correctly determined the size from TEM images? (see next slide)</a:t>
            </a:r>
          </a:p>
        </p:txBody>
      </p:sp>
      <p:pic>
        <p:nvPicPr>
          <p:cNvPr id="9" name="Bild 8" descr="bandgapVsExperimentalDat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27114"/>
            <a:ext cx="9144000" cy="2219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556583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9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9" name="Bild 8" descr="190_0001.t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6200" y="2171700"/>
            <a:ext cx="3873500" cy="3873500"/>
          </a:xfrm>
          <a:prstGeom prst="rect">
            <a:avLst/>
          </a:prstGeom>
        </p:spPr>
      </p:pic>
      <p:sp>
        <p:nvSpPr>
          <p:cNvPr id="10" name="Titel 1"/>
          <p:cNvSpPr>
            <a:spLocks noGrp="1"/>
          </p:cNvSpPr>
          <p:nvPr>
            <p:ph type="ctrTitle"/>
          </p:nvPr>
        </p:nvSpPr>
        <p:spPr>
          <a:xfrm>
            <a:off x="381000" y="627063"/>
            <a:ext cx="8382000" cy="604837"/>
          </a:xfrm>
        </p:spPr>
        <p:txBody>
          <a:bodyPr>
            <a:normAutofit fontScale="90000"/>
          </a:bodyPr>
          <a:lstStyle/>
          <a:p>
            <a:r>
              <a:rPr lang="de-DE"/>
              <a:t>Band gap: comparison with experimental data</a:t>
            </a:r>
          </a:p>
        </p:txBody>
      </p:sp>
      <p:sp>
        <p:nvSpPr>
          <p:cNvPr id="12" name="Untertitel 2"/>
          <p:cNvSpPr txBox="1">
            <a:spLocks/>
          </p:cNvSpPr>
          <p:nvPr/>
        </p:nvSpPr>
        <p:spPr bwMode="auto">
          <a:xfrm>
            <a:off x="546100" y="1511300"/>
            <a:ext cx="7950200" cy="1358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  <a:normAutofit/>
          </a:bodyPr>
          <a:lstStyle>
            <a:lvl1pPr marL="0" indent="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None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de-DE" sz="1800"/>
              <a:t>Possible issue: The size of the QDs is difficult to determine...</a:t>
            </a:r>
          </a:p>
        </p:txBody>
      </p:sp>
    </p:spTree>
    <p:extLst>
      <p:ext uri="{BB962C8B-B14F-4D97-AF65-F5344CB8AC3E}">
        <p14:creationId xmlns:p14="http://schemas.microsoft.com/office/powerpoint/2010/main" val="2483424566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Master CC ETH Zürich">
  <a:themeElements>
    <a:clrScheme name="ETH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335B"/>
      </a:accent1>
      <a:accent2>
        <a:srgbClr val="005091"/>
      </a:accent2>
      <a:accent3>
        <a:srgbClr val="7FA7C8"/>
      </a:accent3>
      <a:accent4>
        <a:srgbClr val="BFD3E3"/>
      </a:accent4>
      <a:accent5>
        <a:srgbClr val="F5A858"/>
      </a:accent5>
      <a:accent6>
        <a:srgbClr val="7A4A60"/>
      </a:accent6>
      <a:hlink>
        <a:srgbClr val="52ADE7"/>
      </a:hlink>
      <a:folHlink>
        <a:srgbClr val="C7E4F7"/>
      </a:folHlink>
    </a:clrScheme>
    <a:fontScheme name="1_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616</Words>
  <Application>Microsoft Macintosh PowerPoint</Application>
  <PresentationFormat>Bildschirmpräsentation (4:3)</PresentationFormat>
  <Paragraphs>120</Paragraphs>
  <Slides>15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15</vt:i4>
      </vt:variant>
    </vt:vector>
  </HeadingPairs>
  <TitlesOfParts>
    <vt:vector size="16" baseType="lpstr">
      <vt:lpstr>Master CC ETH Zürich</vt:lpstr>
      <vt:lpstr>Simulation of PbS Quantum Dots</vt:lpstr>
      <vt:lpstr>Overview</vt:lpstr>
      <vt:lpstr>TOM: Toolbox for OMEN in MATLAB</vt:lpstr>
      <vt:lpstr>TOM: Toolbox for OMEN in MATLAB</vt:lpstr>
      <vt:lpstr>Simulation of PbS QDs with OMEN</vt:lpstr>
      <vt:lpstr>Analysis of Simulation Data</vt:lpstr>
      <vt:lpstr>Band gap: dependence on size of QD</vt:lpstr>
      <vt:lpstr>Band gap: comparison with experimental data</vt:lpstr>
      <vt:lpstr>Band gap: comparison with experimental data</vt:lpstr>
      <vt:lpstr>Energy levels for PbS QDs</vt:lpstr>
      <vt:lpstr>Wave functions for band edge states, big QDs</vt:lpstr>
      <vt:lpstr>Wave functions for higher modes</vt:lpstr>
      <vt:lpstr>Wave functions for small QDs</vt:lpstr>
      <vt:lpstr>Energy levels and electric field</vt:lpstr>
      <vt:lpstr>Wave functions and electric field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Renato</dc:creator>
  <cp:lastModifiedBy>Christian</cp:lastModifiedBy>
  <cp:revision>273</cp:revision>
  <cp:lastPrinted>2008-03-19T15:04:09Z</cp:lastPrinted>
  <dcterms:modified xsi:type="dcterms:W3CDTF">2013-06-06T14:56:25Z</dcterms:modified>
</cp:coreProperties>
</file>

<file path=docProps/thumbnail.jpeg>
</file>